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321" r:id="rId4"/>
    <p:sldId id="335" r:id="rId5"/>
    <p:sldId id="336" r:id="rId6"/>
    <p:sldId id="256" r:id="rId7"/>
    <p:sldId id="258" r:id="rId8"/>
    <p:sldId id="259" r:id="rId9"/>
    <p:sldId id="260" r:id="rId10"/>
    <p:sldId id="261" r:id="rId11"/>
    <p:sldId id="262" r:id="rId12"/>
    <p:sldId id="333" r:id="rId13"/>
    <p:sldId id="334" r:id="rId14"/>
    <p:sldId id="263" r:id="rId15"/>
    <p:sldId id="264" r:id="rId16"/>
    <p:sldId id="271" r:id="rId17"/>
    <p:sldId id="272" r:id="rId18"/>
    <p:sldId id="268" r:id="rId19"/>
    <p:sldId id="265" r:id="rId20"/>
    <p:sldId id="273" r:id="rId21"/>
    <p:sldId id="274" r:id="rId22"/>
    <p:sldId id="278" r:id="rId23"/>
    <p:sldId id="275" r:id="rId24"/>
    <p:sldId id="277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37" r:id="rId35"/>
    <p:sldId id="326" r:id="rId36"/>
    <p:sldId id="287" r:id="rId37"/>
    <p:sldId id="288" r:id="rId38"/>
    <p:sldId id="332" r:id="rId39"/>
    <p:sldId id="289" r:id="rId40"/>
    <p:sldId id="290" r:id="rId41"/>
    <p:sldId id="322" r:id="rId42"/>
    <p:sldId id="327" r:id="rId43"/>
    <p:sldId id="291" r:id="rId44"/>
    <p:sldId id="298" r:id="rId45"/>
    <p:sldId id="320" r:id="rId46"/>
    <p:sldId id="319" r:id="rId47"/>
    <p:sldId id="324" r:id="rId48"/>
    <p:sldId id="330" r:id="rId49"/>
    <p:sldId id="292" r:id="rId50"/>
    <p:sldId id="317" r:id="rId51"/>
    <p:sldId id="318" r:id="rId52"/>
    <p:sldId id="323" r:id="rId53"/>
    <p:sldId id="299" r:id="rId54"/>
    <p:sldId id="293" r:id="rId55"/>
    <p:sldId id="294" r:id="rId56"/>
    <p:sldId id="297" r:id="rId57"/>
    <p:sldId id="295" r:id="rId58"/>
    <p:sldId id="296" r:id="rId59"/>
    <p:sldId id="300" r:id="rId60"/>
    <p:sldId id="301" r:id="rId61"/>
    <p:sldId id="302" r:id="rId62"/>
    <p:sldId id="303" r:id="rId63"/>
    <p:sldId id="304" r:id="rId64"/>
    <p:sldId id="325" r:id="rId65"/>
    <p:sldId id="305" r:id="rId66"/>
    <p:sldId id="306" r:id="rId67"/>
    <p:sldId id="328" r:id="rId68"/>
    <p:sldId id="329" r:id="rId69"/>
    <p:sldId id="331" r:id="rId70"/>
    <p:sldId id="307" r:id="rId71"/>
    <p:sldId id="309" r:id="rId72"/>
    <p:sldId id="310" r:id="rId73"/>
    <p:sldId id="311" r:id="rId74"/>
    <p:sldId id="312" r:id="rId75"/>
    <p:sldId id="314" r:id="rId76"/>
    <p:sldId id="316" r:id="rId77"/>
    <p:sldId id="308" r:id="rId78"/>
    <p:sldId id="313" r:id="rId79"/>
    <p:sldId id="315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7"/>
    <p:restoredTop sz="96512"/>
  </p:normalViewPr>
  <p:slideViewPr>
    <p:cSldViewPr snapToGrid="0" snapToObjects="1">
      <p:cViewPr varScale="1">
        <p:scale>
          <a:sx n="114" d="100"/>
          <a:sy n="114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Ответственны за общий результат</a:t>
            </a:r>
          </a:p>
          <a:p>
            <a:pPr>
              <a:buFontTx/>
              <a:buChar char="-"/>
            </a:pPr>
            <a:r>
              <a:rPr lang="ru-RU" sz="2000" dirty="0"/>
              <a:t>За продуктовые метрики</a:t>
            </a:r>
          </a:p>
          <a:p>
            <a:pPr>
              <a:buFontTx/>
              <a:buChar char="-"/>
            </a:pPr>
            <a:r>
              <a:rPr lang="ru-RU" sz="2000" dirty="0"/>
              <a:t>За прибыль</a:t>
            </a:r>
          </a:p>
          <a:p>
            <a:pPr>
              <a:buFontTx/>
              <a:buChar char="-"/>
            </a:pPr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  <a:r>
              <a:rPr lang="ru-RU" dirty="0"/>
              <a:t> Обычно влияние участников фокус-группы друг на друга расценивается как негативный и даже опасный момент, но в этом влиянии есть и сильная сторона. В группе люди больше склонны делиться мнениями, чем в строгой обстановке тет-а-тет на интервью. 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9897" y="0"/>
            <a:ext cx="11610602" cy="75022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354735"/>
            <a:ext cx="10515600" cy="798656"/>
          </a:xfrm>
        </p:spPr>
        <p:txBody>
          <a:bodyPr/>
          <a:lstStyle/>
          <a:p>
            <a:r>
              <a:rPr lang="ru-RU" b="1" dirty="0"/>
              <a:t>Этнографические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1153391"/>
            <a:ext cx="10827326" cy="53498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chemeClr val="accent1"/>
                </a:solidFill>
              </a:rPr>
              <a:t>Тип:</a:t>
            </a:r>
            <a:r>
              <a:rPr lang="ru-RU" sz="31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3100" b="1" dirty="0"/>
              <a:t>Этнографическое исследование</a:t>
            </a:r>
            <a:r>
              <a:rPr lang="ru-RU" sz="3100" dirty="0"/>
              <a:t>, </a:t>
            </a:r>
            <a:r>
              <a:rPr lang="ru-RU" sz="3100" b="1" dirty="0"/>
              <a:t>полевое исследование</a:t>
            </a:r>
            <a:r>
              <a:rPr lang="ru-RU" sz="3100" dirty="0"/>
              <a:t> (или наблюдение), </a:t>
            </a:r>
            <a:r>
              <a:rPr lang="ru-RU" sz="3100" b="1" dirty="0"/>
              <a:t>контекстное исследование</a:t>
            </a:r>
            <a:r>
              <a:rPr lang="en-US" sz="3100" b="1" dirty="0"/>
              <a:t>, </a:t>
            </a:r>
            <a:r>
              <a:rPr lang="ru-RU" sz="3100" b="1" dirty="0"/>
              <a:t>включённое исследование</a:t>
            </a:r>
            <a:r>
              <a:rPr lang="ru-RU" sz="3100" dirty="0"/>
              <a:t>.</a:t>
            </a:r>
          </a:p>
          <a:p>
            <a:pPr marL="0" indent="0">
              <a:buNone/>
            </a:pPr>
            <a:r>
              <a:rPr lang="ru-RU" sz="3100" u="sng" dirty="0"/>
              <a:t>Наблюдение за поведением людей в «естественной среде обитания»</a:t>
            </a:r>
            <a:r>
              <a:rPr lang="ru-RU" sz="3100" dirty="0"/>
              <a:t>. </a:t>
            </a:r>
          </a:p>
          <a:p>
            <a:pPr marL="0" indent="0">
              <a:buNone/>
            </a:pPr>
            <a:r>
              <a:rPr lang="ru-RU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100" dirty="0"/>
              <a:t>Наблюдаем:</a:t>
            </a:r>
          </a:p>
          <a:p>
            <a:r>
              <a:rPr lang="ru-RU" sz="3100" dirty="0"/>
              <a:t>контекст, в котором находится потенциальный пользователь: кто и что его окружает,</a:t>
            </a:r>
          </a:p>
          <a:p>
            <a:r>
              <a:rPr lang="ru-RU" sz="31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ru-RU" sz="3100" dirty="0"/>
              <a:t>Преимущество в сравнении с интервью: человек может действовать «на автомате», а элементы обстановки могут быть настолько привычными, что он просто не сможет их отрефлексировать и рассказать интервьюеру, даже если очень постарается.</a:t>
            </a:r>
            <a:endParaRPr lang="ru-RU" sz="3100" b="1" i="1" dirty="0"/>
          </a:p>
          <a:p>
            <a:pPr marL="0" indent="0">
              <a:buNone/>
            </a:pPr>
            <a:endParaRPr lang="ru-RU" sz="3100" dirty="0"/>
          </a:p>
          <a:p>
            <a:pPr marL="0" indent="0">
              <a:buNone/>
            </a:pPr>
            <a:r>
              <a:rPr lang="ru-RU" sz="3100" dirty="0"/>
              <a:t>Наблюдение может быть </a:t>
            </a:r>
            <a:r>
              <a:rPr lang="ru-RU" sz="3100" b="1" dirty="0"/>
              <a:t>скрытым</a:t>
            </a:r>
            <a:r>
              <a:rPr lang="ru-RU" sz="3100" dirty="0"/>
              <a:t> (участники не знают о наблюдателе, он остается в стороне и не включается в ситуацию взаимодействия), и </a:t>
            </a:r>
            <a:r>
              <a:rPr lang="ru-RU" sz="3100" b="1" dirty="0"/>
              <a:t>открытым</a:t>
            </a:r>
            <a:r>
              <a:rPr lang="ru-RU" sz="3100" dirty="0"/>
              <a:t> (участники знают, что за ними наблюдают, но могут не знать истинных целей и гипотез исследования).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 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 Можно тестировать сразу несколько вариантов.</a:t>
            </a:r>
          </a:p>
          <a:p>
            <a:r>
              <a:rPr lang="ru-RU" dirty="0"/>
              <a:t>Важно проверить, будет ли изменение статистически значимым —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улучшений.</a:t>
            </a:r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объективность.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«Почему?»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качественных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 Еще сложнее посчитать, оправдывают ли результаты исследований потраченные на них ресурсы. Когда можно считать, что исследование удалось?</a:t>
            </a:r>
          </a:p>
          <a:p>
            <a:r>
              <a:rPr lang="ru-RU" dirty="0"/>
              <a:t>Есть инсайты,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получили ответы на все вопросы, которые стояли в качестве задач исследования, подтвердили или опровергли все гипотезы,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список рекомендаций, то есть конкретных действий по улучшению продукта,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 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628"/>
            <a:ext cx="10515600" cy="4649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70196</TotalTime>
  <Words>6710</Words>
  <Application>Microsoft Macintosh PowerPoint</Application>
  <PresentationFormat>Широкоэкранный</PresentationFormat>
  <Paragraphs>614</Paragraphs>
  <Slides>79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7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Навыки Product Manager</vt:lpstr>
      <vt:lpstr>Кто такой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Этнографические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Eye Tracking</vt:lpstr>
      <vt:lpstr>Количественные исследования</vt:lpstr>
      <vt:lpstr>Количественные исследования: A/B-тестирование</vt:lpstr>
      <vt:lpstr>A/B-тестирование</vt:lpstr>
      <vt:lpstr>A/B-тестирование</vt:lpstr>
      <vt:lpstr>Количественные исследования: Кластеризация качественных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85</cp:revision>
  <dcterms:created xsi:type="dcterms:W3CDTF">2022-01-31T16:00:16Z</dcterms:created>
  <dcterms:modified xsi:type="dcterms:W3CDTF">2022-09-22T12:21:08Z</dcterms:modified>
</cp:coreProperties>
</file>